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6" r:id="rId10"/>
    <p:sldId id="265"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C1C303-A1AC-4967-9545-1A1CCD971BC7}"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1C303-A1AC-4967-9545-1A1CCD971BC7}"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1C303-A1AC-4967-9545-1A1CCD971BC7}"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1C303-A1AC-4967-9545-1A1CCD971BC7}"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1C303-A1AC-4967-9545-1A1CCD971BC7}"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1C303-A1AC-4967-9545-1A1CCD971BC7}"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1C303-A1AC-4967-9545-1A1CCD971BC7}" type="datetimeFigureOut">
              <a:rPr lang="en-US" smtClean="0"/>
              <a:pPr/>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C1C303-A1AC-4967-9545-1A1CCD971BC7}" type="datetimeFigureOut">
              <a:rPr lang="en-US" smtClean="0"/>
              <a:pPr/>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1C303-A1AC-4967-9545-1A1CCD971BC7}" type="datetimeFigureOut">
              <a:rPr lang="en-US" smtClean="0"/>
              <a:pPr/>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1C303-A1AC-4967-9545-1A1CCD971BC7}"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1C303-A1AC-4967-9545-1A1CCD971BC7}"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5BF04-959A-4029-B466-C38281031D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1C303-A1AC-4967-9545-1A1CCD971BC7}" type="datetimeFigureOut">
              <a:rPr lang="en-US" smtClean="0"/>
              <a:pPr/>
              <a:t>4/25/2018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5BF04-959A-4029-B466-C38281031D1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tp://ftp.star.nesdis.noaa.gov/pub/sod/mecb/crw/data/5km/v3.1/nc/v0.1/daily/dhw/2016/" TargetMode="External"/><Relationship Id="rId2" Type="http://schemas.openxmlformats.org/officeDocument/2006/relationships/hyperlink" Target="ftp://ftp.star.nesdis.noaa.gov/pub/sod/mecb/crw/data/5km/v3/climatology/dat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cres.net/images/uploads/publications/4/crtr_-_rs_directory_web_5_final_upd.pdf" TargetMode="External"/><Relationship Id="rId2" Type="http://schemas.openxmlformats.org/officeDocument/2006/relationships/hyperlink" Target="http://www.mdpi.com/2072-4292/8/2/118/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oralreefwatch.noaa.gov/satellite/bleaching5km/index.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ralreefwatch.noaa.gov/satellite/analyses_guidance/global_coral_bleaching_2014-17_status.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a:t>Assessing the </a:t>
            </a:r>
            <a:r>
              <a:rPr lang="en-US" sz="3600" dirty="0" smtClean="0"/>
              <a:t>Sensitivity to Thermal Stress of </a:t>
            </a:r>
            <a:r>
              <a:rPr lang="en-US" sz="3600" dirty="0"/>
              <a:t>Caribbean Reefs Following Recent Global Bleaching Events</a:t>
            </a:r>
            <a:r>
              <a:rPr lang="en-US" sz="2700" dirty="0"/>
              <a:t/>
            </a:r>
            <a:br>
              <a:rPr lang="en-US" sz="2700" dirty="0"/>
            </a:br>
            <a:r>
              <a:rPr lang="en-US" sz="2700" dirty="0"/>
              <a:t>Benjamin </a:t>
            </a:r>
            <a:r>
              <a:rPr lang="en-US" sz="2700" dirty="0" err="1"/>
              <a:t>Kon</a:t>
            </a:r>
            <a:r>
              <a:rPr lang="en-US" sz="2700" dirty="0"/>
              <a:t/>
            </a:r>
            <a:br>
              <a:rPr lang="en-US" sz="2700" dirty="0"/>
            </a:br>
            <a:r>
              <a:rPr lang="en-US" sz="2700" dirty="0"/>
              <a:t>SUR5386 – Image Processing and Remote Sensing</a:t>
            </a:r>
            <a:br>
              <a:rPr lang="en-US" sz="2700" dirty="0"/>
            </a:br>
            <a:r>
              <a:rPr lang="en-US" sz="2700" dirty="0"/>
              <a:t>4/25/2018</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Discussion</a:t>
            </a:r>
            <a:endParaRPr lang="en-US" dirty="0"/>
          </a:p>
        </p:txBody>
      </p:sp>
      <p:sp>
        <p:nvSpPr>
          <p:cNvPr id="10" name="Content Placeholder 9"/>
          <p:cNvSpPr>
            <a:spLocks noGrp="1"/>
          </p:cNvSpPr>
          <p:nvPr>
            <p:ph idx="1"/>
          </p:nvPr>
        </p:nvSpPr>
        <p:spPr/>
        <p:txBody>
          <a:bodyPr>
            <a:normAutofit fontScale="92500" lnSpcReduction="20000"/>
          </a:bodyPr>
          <a:lstStyle/>
          <a:p>
            <a:r>
              <a:rPr lang="en-US" dirty="0" smtClean="0"/>
              <a:t>Reefs experiencing high chronic thermal stress but low acute stress are considered most likely to survive a bleaching event, while those experiencing low chronic stress but high acute stress “fare worst” (</a:t>
            </a:r>
            <a:r>
              <a:rPr lang="en-US" dirty="0" err="1" smtClean="0"/>
              <a:t>Mumby</a:t>
            </a:r>
            <a:r>
              <a:rPr lang="en-US" dirty="0" smtClean="0"/>
              <a:t> et al. 2010).</a:t>
            </a:r>
          </a:p>
          <a:p>
            <a:r>
              <a:rPr lang="en-US" dirty="0" smtClean="0"/>
              <a:t>The results of this study suggest that areas for concern at the end of 2016 may be found in reefs of the eastern Caribbean islands, those along the northern coast of South America (e.g. Bonaire), and those on the northern side of the Yucatan Peninsula.</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results seem somewhat inconsistent with CRW’s observations that the “western Caribbean [was] hit hardest” in Fall of 2016, while only “patchy bleaching was reported in the eastern Caribbean” (CRW 2018). </a:t>
            </a:r>
          </a:p>
          <a:p>
            <a:r>
              <a:rPr lang="en-US" dirty="0" smtClean="0"/>
              <a:t>However, the fact that “Florida suffered only mild to moderate bleaching in summer 2016,” while “[m]</a:t>
            </a:r>
            <a:r>
              <a:rPr lang="en-US" dirty="0" err="1" smtClean="0"/>
              <a:t>oderate</a:t>
            </a:r>
            <a:r>
              <a:rPr lang="en-US" dirty="0" smtClean="0"/>
              <a:t> to severe bleaching…was reported in parts of the Mesoamerican Barrier Reef in October and November” does appear to coincide somewhat with the findings here.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most recent global bleaching event is by far the longest to date, spanning a four-year time period. Therefore, to evaluate its impact and determine coral sensitivity using the methods applied herein should require more comprehensive composite data to determine Maximum Degree Heating Weeks.</a:t>
            </a:r>
          </a:p>
          <a:p>
            <a:r>
              <a:rPr lang="en-US" dirty="0" smtClean="0"/>
              <a:t>However, this study does show the facility with which remote sensing data can be used for classifying reef systems according to their experience of thermal stress. As bleaching events are expected to continue to increase with the progression of global warming trends, such methods may be the most suitable for rapid coral reef evaluation to inform managers and conservationists during such events.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err="1" smtClean="0"/>
              <a:t>Claar</a:t>
            </a:r>
            <a:r>
              <a:rPr lang="en-US" dirty="0" smtClean="0"/>
              <a:t>, D. C., </a:t>
            </a:r>
            <a:r>
              <a:rPr lang="en-US" dirty="0" err="1" smtClean="0"/>
              <a:t>Szostek</a:t>
            </a:r>
            <a:r>
              <a:rPr lang="en-US" dirty="0" smtClean="0"/>
              <a:t>, L., </a:t>
            </a:r>
            <a:r>
              <a:rPr lang="en-US" dirty="0" err="1" smtClean="0"/>
              <a:t>Mcdevitt</a:t>
            </a:r>
            <a:r>
              <a:rPr lang="en-US" dirty="0" smtClean="0"/>
              <a:t>-Irwin, J. M., </a:t>
            </a:r>
            <a:r>
              <a:rPr lang="en-US" dirty="0" err="1" smtClean="0"/>
              <a:t>Schanze</a:t>
            </a:r>
            <a:r>
              <a:rPr lang="en-US" dirty="0" smtClean="0"/>
              <a:t>, J. J., &amp; Baum, J. K. (2018). Global patterns and impacts of El Niño events on coral reefs: A meta-analysis. </a:t>
            </a:r>
            <a:r>
              <a:rPr lang="en-US" dirty="0" err="1" smtClean="0"/>
              <a:t>Plos</a:t>
            </a:r>
            <a:r>
              <a:rPr lang="en-US" dirty="0" smtClean="0"/>
              <a:t> One, 13(2). doi:10.1371/journal.pone.0190957</a:t>
            </a:r>
          </a:p>
          <a:p>
            <a:pPr>
              <a:buNone/>
            </a:pPr>
            <a:r>
              <a:rPr lang="en-US" dirty="0" smtClean="0"/>
              <a:t>Hedley, J., </a:t>
            </a:r>
            <a:r>
              <a:rPr lang="en-US" dirty="0" err="1" smtClean="0"/>
              <a:t>Roelfsema</a:t>
            </a:r>
            <a:r>
              <a:rPr lang="en-US" dirty="0" smtClean="0"/>
              <a:t>, C., </a:t>
            </a:r>
            <a:r>
              <a:rPr lang="en-US" dirty="0" err="1" smtClean="0"/>
              <a:t>Chollett</a:t>
            </a:r>
            <a:r>
              <a:rPr lang="en-US" dirty="0" smtClean="0"/>
              <a:t>, I., </a:t>
            </a:r>
            <a:r>
              <a:rPr lang="en-US" dirty="0" err="1" smtClean="0"/>
              <a:t>Harborne</a:t>
            </a:r>
            <a:r>
              <a:rPr lang="en-US" dirty="0" smtClean="0"/>
              <a:t>, A., Heron, S., Weeks, S., . . . </a:t>
            </a:r>
            <a:r>
              <a:rPr lang="en-US" dirty="0" err="1" smtClean="0"/>
              <a:t>Mumby</a:t>
            </a:r>
            <a:r>
              <a:rPr lang="en-US" dirty="0" smtClean="0"/>
              <a:t>, P. (2016). Remote Sensing of Coral Reefs for Monitoring and Management: A Review. Remote Sensing, 8(2), 118. doi:10.3390/rs8020118</a:t>
            </a:r>
          </a:p>
          <a:p>
            <a:pPr>
              <a:buNone/>
            </a:pPr>
            <a:r>
              <a:rPr lang="en-US" dirty="0" err="1" smtClean="0"/>
              <a:t>Mumby</a:t>
            </a:r>
            <a:r>
              <a:rPr lang="en-US" dirty="0" smtClean="0"/>
              <a:t>, P., Christensen, T., </a:t>
            </a:r>
            <a:r>
              <a:rPr lang="en-US" dirty="0" err="1" smtClean="0"/>
              <a:t>Chollett</a:t>
            </a:r>
            <a:r>
              <a:rPr lang="en-US" dirty="0" smtClean="0"/>
              <a:t>, I., Hedley, J., </a:t>
            </a:r>
            <a:r>
              <a:rPr lang="en-US" dirty="0" err="1" smtClean="0"/>
              <a:t>Bejarano</a:t>
            </a:r>
            <a:r>
              <a:rPr lang="en-US" dirty="0" smtClean="0"/>
              <a:t>, S., </a:t>
            </a:r>
            <a:r>
              <a:rPr lang="en-US" dirty="0" err="1" smtClean="0"/>
              <a:t>Skirving</a:t>
            </a:r>
            <a:r>
              <a:rPr lang="en-US" dirty="0" smtClean="0"/>
              <a:t>, W., &amp; Strong, A. (2010). Directory of Remote Sensing: Applications for Coral Reef Management. University Of Queensland: University of Queensland - Centre for Marine Studies - Coral Reef Targeted Research &amp; Capacity Building for Management Program. Retrieved from http://ccres.net/images/uploads/publications/4/crtr_-_rs_directory_web_5_final_upd.pdf</a:t>
            </a:r>
          </a:p>
          <a:p>
            <a:pPr>
              <a:buNone/>
            </a:pPr>
            <a:r>
              <a:rPr lang="en-US" dirty="0" smtClean="0"/>
              <a:t>NOAA. (March 18, 2018). Coral Bleaching During &amp; Since the 2014-2017 Global Coral Bleaching Event Status and an Appeal for Observations. Retrieved from https://coralreefwatch.noaa.gov/satellite/analyses_guidance/global_coral_bleaching_2014-17_status.php</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NOAA. (October 17, 2011). NOAA Coral Reef Watch Methodology, Product Description, and Data Availability of NOAA Coral Reef Watch (CRW) Operational and Experimental</a:t>
            </a:r>
            <a:br>
              <a:rPr lang="en-US" dirty="0" smtClean="0"/>
            </a:br>
            <a:r>
              <a:rPr lang="en-US" dirty="0" smtClean="0"/>
              <a:t>Satellite Coral Bleaching Monitoring Products</a:t>
            </a:r>
            <a:r>
              <a:rPr lang="en-US" b="1" dirty="0" smtClean="0"/>
              <a:t> </a:t>
            </a:r>
            <a:r>
              <a:rPr lang="en-US" dirty="0" smtClean="0"/>
              <a:t>. Retrieved from https://coralreefwatch.noaa.gov/satellite/analyses_guidance/global_coral_bleaching_2014-17_status.php</a:t>
            </a:r>
          </a:p>
          <a:p>
            <a:pPr>
              <a:buNone/>
            </a:pPr>
            <a:r>
              <a:rPr lang="en-US" dirty="0" smtClean="0"/>
              <a:t>NOAA Coral Reef Watch. (2017, updated daily). </a:t>
            </a:r>
            <a:r>
              <a:rPr lang="en-US" i="1" dirty="0" smtClean="0"/>
              <a:t>NOAA Coral Reef Watch Daily Global 5km Satellite Coral Bleaching Heat Stress Monitoring </a:t>
            </a:r>
            <a:r>
              <a:rPr lang="en-US" i="1" dirty="0" err="1" smtClean="0"/>
              <a:t>Climatologies</a:t>
            </a:r>
            <a:r>
              <a:rPr lang="en-US" i="1" dirty="0" smtClean="0"/>
              <a:t> Product v. 3, 1985-2012</a:t>
            </a:r>
            <a:r>
              <a:rPr lang="en-US" dirty="0" smtClean="0"/>
              <a:t>. College Park, Maryland, USA: NOAA Coral Reef Watch. Data set accessed 2018-04-21 at </a:t>
            </a:r>
            <a:r>
              <a:rPr lang="en-US" u="sng" dirty="0" smtClean="0">
                <a:hlinkClick r:id="rId2"/>
              </a:rPr>
              <a:t>ftp://ftp.star.nesdis.noaa.gov/pub/sod/mecb/crw/data/5km/v3/climatology/data/</a:t>
            </a:r>
            <a:endParaRPr lang="en-US" dirty="0" smtClean="0"/>
          </a:p>
          <a:p>
            <a:pPr>
              <a:buNone/>
            </a:pPr>
            <a:r>
              <a:rPr lang="en-US" dirty="0" smtClean="0"/>
              <a:t>NOAA Coral Reef Watch. (2018, updated daily). </a:t>
            </a:r>
            <a:r>
              <a:rPr lang="en-US" i="1" dirty="0" smtClean="0"/>
              <a:t>Daily Global 5km Satellite Coral Bleaching Heat Stress Monitoring Degree Heating Week product, 2016-11-30</a:t>
            </a:r>
            <a:r>
              <a:rPr lang="en-US" dirty="0" smtClean="0"/>
              <a:t>. College Park, Maryland, USA: NOAA Coral Reef Watch. Data set accessed 2018-04-21 at </a:t>
            </a:r>
            <a:r>
              <a:rPr lang="en-US" u="sng" dirty="0" smtClean="0">
                <a:hlinkClick r:id="rId3"/>
              </a:rPr>
              <a:t>ftp://ftp.star.nesdis.noaa.gov/pub/sod/mecb/crw/data/5km/v3.1/nc/v0.1/daily/dhw/2016/</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57800"/>
            <a:ext cx="8229600" cy="1143000"/>
          </a:xfrm>
        </p:spPr>
        <p:txBody>
          <a:bodyPr>
            <a:normAutofit fontScale="90000"/>
          </a:bodyPr>
          <a:lstStyle/>
          <a:p>
            <a:r>
              <a:rPr lang="en-US" dirty="0" err="1" smtClean="0"/>
              <a:t>Roatan</a:t>
            </a:r>
            <a:r>
              <a:rPr lang="en-US" dirty="0" smtClean="0"/>
              <a:t>, Honduras, 2011 – Photo by Benjamin </a:t>
            </a:r>
            <a:r>
              <a:rPr lang="en-US" dirty="0" err="1" smtClean="0"/>
              <a:t>Kon</a:t>
            </a:r>
            <a:endParaRPr lang="en-US" dirty="0"/>
          </a:p>
        </p:txBody>
      </p:sp>
      <p:pic>
        <p:nvPicPr>
          <p:cNvPr id="6" name="Content Placeholder 5" descr="reef.jpg"/>
          <p:cNvPicPr>
            <a:picLocks noGrp="1" noChangeAspect="1"/>
          </p:cNvPicPr>
          <p:nvPr>
            <p:ph idx="1"/>
          </p:nvPr>
        </p:nvPicPr>
        <p:blipFill>
          <a:blip r:embed="rId2" cstate="print"/>
          <a:stretch>
            <a:fillRect/>
          </a:stretch>
        </p:blipFill>
        <p:spPr>
          <a:xfrm>
            <a:off x="1524000" y="609600"/>
            <a:ext cx="6034617"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Relevant Literature</a:t>
            </a:r>
            <a:endParaRPr lang="en-US" dirty="0"/>
          </a:p>
        </p:txBody>
      </p:sp>
      <p:sp>
        <p:nvSpPr>
          <p:cNvPr id="3" name="Content Placeholder 2"/>
          <p:cNvSpPr>
            <a:spLocks noGrp="1"/>
          </p:cNvSpPr>
          <p:nvPr>
            <p:ph idx="1"/>
          </p:nvPr>
        </p:nvSpPr>
        <p:spPr>
          <a:xfrm>
            <a:off x="457200" y="1600201"/>
            <a:ext cx="8229600" cy="3886200"/>
          </a:xfrm>
        </p:spPr>
        <p:txBody>
          <a:bodyPr>
            <a:normAutofit fontScale="85000" lnSpcReduction="20000"/>
          </a:bodyPr>
          <a:lstStyle/>
          <a:p>
            <a:r>
              <a:rPr lang="en-US" dirty="0" smtClean="0"/>
              <a:t>The “longest, most widespread, and probably most damaging coral bleaching event on record” (CRW 2018) is also the most recent, spanning from 2014-2017.</a:t>
            </a:r>
          </a:p>
          <a:p>
            <a:r>
              <a:rPr lang="en-US" dirty="0" smtClean="0"/>
              <a:t>Reefs throughout the globe have been impacted and the extent of the damage is still being assessed in many places.</a:t>
            </a:r>
          </a:p>
          <a:p>
            <a:r>
              <a:rPr lang="en-US" dirty="0" smtClean="0"/>
              <a:t>Coral bleaching results from the expulsion of symbiotic micro-algae which “reside </a:t>
            </a:r>
            <a:r>
              <a:rPr lang="en-US" dirty="0"/>
              <a:t>in the coral's </a:t>
            </a:r>
            <a:r>
              <a:rPr lang="en-US" dirty="0" smtClean="0"/>
              <a:t>tissue and </a:t>
            </a:r>
            <a:r>
              <a:rPr lang="en-US" dirty="0"/>
              <a:t>provide metabolic products necessary for coral </a:t>
            </a:r>
            <a:r>
              <a:rPr lang="en-US" dirty="0" smtClean="0"/>
              <a:t>survival” (</a:t>
            </a:r>
            <a:r>
              <a:rPr lang="en-US" dirty="0" err="1" smtClean="0"/>
              <a:t>Claar</a:t>
            </a:r>
            <a:r>
              <a:rPr lang="en-US" dirty="0" smtClean="0"/>
              <a:t> et al. 2017)</a:t>
            </a:r>
            <a:endParaRPr lang="en-US" dirty="0"/>
          </a:p>
        </p:txBody>
      </p:sp>
      <p:pic>
        <p:nvPicPr>
          <p:cNvPr id="5" name="Picture 4" descr="coralbleaching.jpg"/>
          <p:cNvPicPr>
            <a:picLocks noChangeAspect="1"/>
          </p:cNvPicPr>
          <p:nvPr/>
        </p:nvPicPr>
        <p:blipFill>
          <a:blip r:embed="rId2" cstate="print"/>
          <a:stretch>
            <a:fillRect/>
          </a:stretch>
        </p:blipFill>
        <p:spPr>
          <a:xfrm>
            <a:off x="5486400" y="4876800"/>
            <a:ext cx="2641600" cy="1981200"/>
          </a:xfrm>
          <a:prstGeom prst="rect">
            <a:avLst/>
          </a:prstGeom>
        </p:spPr>
      </p:pic>
      <p:sp>
        <p:nvSpPr>
          <p:cNvPr id="6" name="TextBox 5"/>
          <p:cNvSpPr txBox="1"/>
          <p:nvPr/>
        </p:nvSpPr>
        <p:spPr>
          <a:xfrm>
            <a:off x="3124200" y="5715000"/>
            <a:ext cx="3124200" cy="923330"/>
          </a:xfrm>
          <a:prstGeom prst="rect">
            <a:avLst/>
          </a:prstGeom>
          <a:noFill/>
        </p:spPr>
        <p:txBody>
          <a:bodyPr wrap="square" rtlCol="0">
            <a:spAutoFit/>
          </a:bodyPr>
          <a:lstStyle/>
          <a:p>
            <a:r>
              <a:rPr lang="en-US" dirty="0" smtClean="0"/>
              <a:t>Coral Bleaching. </a:t>
            </a:r>
          </a:p>
          <a:p>
            <a:r>
              <a:rPr lang="en-US" dirty="0" smtClean="0"/>
              <a:t>Photo by David Burdick, courtesy of NOAA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causative link between increased temperatures and mass coral </a:t>
            </a:r>
            <a:r>
              <a:rPr lang="en-US" dirty="0" smtClean="0"/>
              <a:t>bleaching” (</a:t>
            </a:r>
            <a:r>
              <a:rPr lang="en-US" dirty="0" smtClean="0">
                <a:hlinkClick r:id="rId2"/>
              </a:rPr>
              <a:t>Hedley et al. 2016</a:t>
            </a:r>
            <a:r>
              <a:rPr lang="en-US" dirty="0" smtClean="0"/>
              <a:t>) signifies that risk of bleaching may be effectively monitored using remote sensing products which measure sea surface temperature (SST).</a:t>
            </a:r>
          </a:p>
          <a:p>
            <a:r>
              <a:rPr lang="en-US" dirty="0" smtClean="0"/>
              <a:t>In a 2010 </a:t>
            </a:r>
            <a:r>
              <a:rPr lang="en-US" dirty="0" smtClean="0">
                <a:hlinkClick r:id="rId3"/>
              </a:rPr>
              <a:t>Directory of Remote Sensing Applications for Coral Reef </a:t>
            </a:r>
            <a:r>
              <a:rPr lang="en-US" dirty="0" err="1" smtClean="0">
                <a:hlinkClick r:id="rId3"/>
              </a:rPr>
              <a:t>Managment</a:t>
            </a:r>
            <a:r>
              <a:rPr lang="en-US" dirty="0" smtClean="0"/>
              <a:t>, Peter J. </a:t>
            </a:r>
            <a:r>
              <a:rPr lang="en-US" dirty="0" err="1" smtClean="0"/>
              <a:t>Mumby</a:t>
            </a:r>
            <a:r>
              <a:rPr lang="en-US" dirty="0" smtClean="0"/>
              <a:t> outlines a method of categorizing corals’ sensitivity based on their experience of chronic and acute thermal stress.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Chronic Stress</a:t>
            </a:r>
          </a:p>
          <a:p>
            <a:r>
              <a:rPr lang="en-US" dirty="0" err="1" smtClean="0"/>
              <a:t>Mumby</a:t>
            </a:r>
            <a:r>
              <a:rPr lang="en-US" dirty="0" smtClean="0"/>
              <a:t> defines chronic stress in terms of the “</a:t>
            </a:r>
            <a:r>
              <a:rPr lang="en-US" dirty="0"/>
              <a:t>Maximum Monthly </a:t>
            </a:r>
            <a:r>
              <a:rPr lang="en-US" dirty="0" smtClean="0"/>
              <a:t>Mean during </a:t>
            </a:r>
            <a:r>
              <a:rPr lang="en-US" dirty="0"/>
              <a:t>non-bleaching </a:t>
            </a:r>
            <a:r>
              <a:rPr lang="en-US" dirty="0" smtClean="0"/>
              <a:t>years” (</a:t>
            </a:r>
            <a:r>
              <a:rPr lang="en-US" dirty="0" err="1" smtClean="0"/>
              <a:t>Mumby</a:t>
            </a:r>
            <a:r>
              <a:rPr lang="en-US" dirty="0" smtClean="0"/>
              <a:t> et al. 2010).</a:t>
            </a:r>
          </a:p>
          <a:p>
            <a:r>
              <a:rPr lang="en-US" dirty="0" smtClean="0"/>
              <a:t>The U.S. National Oceanic and Atmospheric Administration has released an updated 5-km resolution climatology product, including maximum monthly mean, improving on data from its earlier PATHFINDER products by reanalysis using data from the U.K.’s OSTIA system. The dataset and further description can be found here: </a:t>
            </a:r>
            <a:r>
              <a:rPr lang="en-US" dirty="0" smtClean="0">
                <a:hlinkClick r:id="rId2"/>
              </a:rPr>
              <a:t>https://coralreefwatch.noaa.gov/satellite/bleaching5km/index.php</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continued</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Acute Stress</a:t>
            </a:r>
          </a:p>
          <a:p>
            <a:r>
              <a:rPr lang="en-US" dirty="0" smtClean="0"/>
              <a:t>Acute thermal stress is “quantified </a:t>
            </a:r>
            <a:r>
              <a:rPr lang="en-US" dirty="0"/>
              <a:t>for any given bleaching event </a:t>
            </a:r>
            <a:r>
              <a:rPr lang="en-US" dirty="0" smtClean="0"/>
              <a:t>as the </a:t>
            </a:r>
            <a:r>
              <a:rPr lang="en-US" dirty="0"/>
              <a:t>maximum Degree Heating </a:t>
            </a:r>
            <a:r>
              <a:rPr lang="en-US" dirty="0" smtClean="0"/>
              <a:t>Weeks [DHW] experienced” (</a:t>
            </a:r>
            <a:r>
              <a:rPr lang="en-US" dirty="0" err="1" smtClean="0"/>
              <a:t>Mumby</a:t>
            </a:r>
            <a:r>
              <a:rPr lang="en-US" dirty="0" smtClean="0"/>
              <a:t> et al. 2010)</a:t>
            </a:r>
          </a:p>
          <a:p>
            <a:r>
              <a:rPr lang="en-US" dirty="0" smtClean="0"/>
              <a:t>NOAA’s Coral Reef Watch recently released its “Daily Global 5km Satellite Coral Bleaching Heat Stress Monitoring</a:t>
            </a:r>
            <a:r>
              <a:rPr lang="en-US" b="1" dirty="0" smtClean="0"/>
              <a:t>” </a:t>
            </a:r>
            <a:r>
              <a:rPr lang="en-US" dirty="0" smtClean="0"/>
              <a:t>products suite, which includes annual composite map images for DHW. However, the data for the composite product seems not to be available yet.  </a:t>
            </a:r>
          </a:p>
          <a:p>
            <a:r>
              <a:rPr lang="en-US" dirty="0" smtClean="0"/>
              <a:t>Since reproducing the composite using all of the daily DHW values would seem beyond the scope of this study, a representative date was used to apply the categorization. The date chosen was 11/30/2016, based on CRW’s description of bleaching during 2016 when “heat </a:t>
            </a:r>
            <a:r>
              <a:rPr lang="en-US" dirty="0"/>
              <a:t>stress then brought bleaching back to the western Atlantic, Gulf of Mexico, and Caribbean from September through </a:t>
            </a:r>
            <a:r>
              <a:rPr lang="en-US" dirty="0" smtClean="0"/>
              <a:t>November”  (</a:t>
            </a:r>
            <a:r>
              <a:rPr lang="en-US" dirty="0" smtClean="0">
                <a:hlinkClick r:id="rId2"/>
              </a:rPr>
              <a:t>CRW 2018</a:t>
            </a:r>
            <a:r>
              <a:rPr lang="en-US" dirty="0" smtClean="0"/>
              <a: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Spatial Subsets</a:t>
            </a:r>
            <a:endParaRPr lang="en-US" dirty="0"/>
          </a:p>
        </p:txBody>
      </p:sp>
      <p:sp>
        <p:nvSpPr>
          <p:cNvPr id="3" name="Text Placeholder 2"/>
          <p:cNvSpPr>
            <a:spLocks noGrp="1"/>
          </p:cNvSpPr>
          <p:nvPr>
            <p:ph type="body" idx="1"/>
          </p:nvPr>
        </p:nvSpPr>
        <p:spPr>
          <a:xfrm>
            <a:off x="457200" y="5943600"/>
            <a:ext cx="4040188" cy="639762"/>
          </a:xfrm>
        </p:spPr>
        <p:txBody>
          <a:bodyPr>
            <a:normAutofit fontScale="92500" lnSpcReduction="20000"/>
          </a:bodyPr>
          <a:lstStyle/>
          <a:p>
            <a:r>
              <a:rPr lang="en-US" dirty="0" smtClean="0"/>
              <a:t>Maximum Monthly Mean SST 2016</a:t>
            </a:r>
            <a:endParaRPr lang="en-US" dirty="0"/>
          </a:p>
        </p:txBody>
      </p:sp>
      <p:pic>
        <p:nvPicPr>
          <p:cNvPr id="7" name="Content Placeholder 6" descr="MMMSubset.tif"/>
          <p:cNvPicPr>
            <a:picLocks noGrp="1" noChangeAspect="1"/>
          </p:cNvPicPr>
          <p:nvPr>
            <p:ph sz="half" idx="2"/>
          </p:nvPr>
        </p:nvPicPr>
        <p:blipFill>
          <a:blip r:embed="rId2" cstate="print"/>
          <a:stretch>
            <a:fillRect/>
          </a:stretch>
        </p:blipFill>
        <p:spPr>
          <a:xfrm>
            <a:off x="457200" y="2467107"/>
            <a:ext cx="4040188" cy="3366823"/>
          </a:xfrm>
        </p:spPr>
      </p:pic>
      <p:sp>
        <p:nvSpPr>
          <p:cNvPr id="5" name="Text Placeholder 4"/>
          <p:cNvSpPr>
            <a:spLocks noGrp="1"/>
          </p:cNvSpPr>
          <p:nvPr>
            <p:ph type="body" sz="quarter" idx="3"/>
          </p:nvPr>
        </p:nvSpPr>
        <p:spPr>
          <a:xfrm>
            <a:off x="4648200" y="5943600"/>
            <a:ext cx="4041775" cy="639762"/>
          </a:xfrm>
        </p:spPr>
        <p:txBody>
          <a:bodyPr>
            <a:normAutofit fontScale="85000" lnSpcReduction="20000"/>
          </a:bodyPr>
          <a:lstStyle/>
          <a:p>
            <a:r>
              <a:rPr lang="en-US" dirty="0" smtClean="0"/>
              <a:t>DHW recorded on 11/30/2016 near the end of 2016 bleaching event.</a:t>
            </a:r>
            <a:endParaRPr lang="en-US" dirty="0"/>
          </a:p>
        </p:txBody>
      </p:sp>
      <p:pic>
        <p:nvPicPr>
          <p:cNvPr id="8" name="Content Placeholder 7" descr="DHWSubset.tif"/>
          <p:cNvPicPr>
            <a:picLocks noGrp="1" noChangeAspect="1"/>
          </p:cNvPicPr>
          <p:nvPr>
            <p:ph sz="quarter" idx="4"/>
          </p:nvPr>
        </p:nvPicPr>
        <p:blipFill>
          <a:blip r:embed="rId3" cstate="print"/>
          <a:stretch>
            <a:fillRect/>
          </a:stretch>
        </p:blipFill>
        <p:spPr>
          <a:xfrm>
            <a:off x="4645025" y="2466446"/>
            <a:ext cx="4041775" cy="3368146"/>
          </a:xfrm>
        </p:spPr>
      </p:pic>
      <p:sp>
        <p:nvSpPr>
          <p:cNvPr id="9" name="TextBox 8"/>
          <p:cNvSpPr txBox="1"/>
          <p:nvPr/>
        </p:nvSpPr>
        <p:spPr>
          <a:xfrm>
            <a:off x="1066800" y="1295400"/>
            <a:ext cx="6781800" cy="923330"/>
          </a:xfrm>
          <a:prstGeom prst="rect">
            <a:avLst/>
          </a:prstGeom>
          <a:noFill/>
        </p:spPr>
        <p:txBody>
          <a:bodyPr wrap="square" rtlCol="0">
            <a:spAutoFit/>
          </a:bodyPr>
          <a:lstStyle/>
          <a:p>
            <a:r>
              <a:rPr lang="en-US" dirty="0" smtClean="0"/>
              <a:t>Global datasets for Maximum </a:t>
            </a:r>
            <a:r>
              <a:rPr lang="en-US" dirty="0" err="1" smtClean="0"/>
              <a:t>Monthy</a:t>
            </a:r>
            <a:r>
              <a:rPr lang="en-US" dirty="0" smtClean="0"/>
              <a:t> Mean SST and Degree Heating Weeks were loaded into </a:t>
            </a:r>
            <a:r>
              <a:rPr lang="en-US" dirty="0" err="1" smtClean="0"/>
              <a:t>Excelis</a:t>
            </a:r>
            <a:r>
              <a:rPr lang="en-US" dirty="0" smtClean="0"/>
              <a:t> ENVI and spatial subsets with equivalent pixel ranges were created.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ROIs Defined </a:t>
            </a:r>
            <a:r>
              <a:rPr lang="en-US" sz="2400" dirty="0"/>
              <a:t>U</a:t>
            </a:r>
            <a:r>
              <a:rPr lang="en-US" sz="2400" dirty="0" smtClean="0"/>
              <a:t>sing </a:t>
            </a:r>
            <a:r>
              <a:rPr lang="en-US" sz="2400" dirty="0"/>
              <a:t>T</a:t>
            </a:r>
            <a:r>
              <a:rPr lang="en-US" sz="2400" dirty="0" smtClean="0"/>
              <a:t>hresholds </a:t>
            </a:r>
            <a:r>
              <a:rPr lang="en-US" sz="2400" dirty="0"/>
              <a:t>D</a:t>
            </a:r>
            <a:r>
              <a:rPr lang="en-US" sz="2400" dirty="0" smtClean="0"/>
              <a:t>etermined by Statistics.</a:t>
            </a:r>
            <a:endParaRPr lang="en-US" sz="2400" dirty="0"/>
          </a:p>
        </p:txBody>
      </p:sp>
      <p:sp>
        <p:nvSpPr>
          <p:cNvPr id="3" name="Text Placeholder 2"/>
          <p:cNvSpPr>
            <a:spLocks noGrp="1"/>
          </p:cNvSpPr>
          <p:nvPr>
            <p:ph type="body" idx="1"/>
          </p:nvPr>
        </p:nvSpPr>
        <p:spPr>
          <a:xfrm>
            <a:off x="457200" y="6218238"/>
            <a:ext cx="4040188" cy="639762"/>
          </a:xfrm>
        </p:spPr>
        <p:txBody>
          <a:bodyPr>
            <a:normAutofit fontScale="92500" lnSpcReduction="20000"/>
          </a:bodyPr>
          <a:lstStyle/>
          <a:p>
            <a:r>
              <a:rPr lang="en-US" dirty="0" smtClean="0"/>
              <a:t>High (red) and Low (blue) Chronic Stress</a:t>
            </a:r>
            <a:endParaRPr lang="en-US" dirty="0"/>
          </a:p>
        </p:txBody>
      </p:sp>
      <p:pic>
        <p:nvPicPr>
          <p:cNvPr id="7" name="Content Placeholder 6" descr="ChronicHiLow.tif"/>
          <p:cNvPicPr>
            <a:picLocks noGrp="1" noChangeAspect="1"/>
          </p:cNvPicPr>
          <p:nvPr>
            <p:ph sz="half" idx="2"/>
          </p:nvPr>
        </p:nvPicPr>
        <p:blipFill>
          <a:blip r:embed="rId2" cstate="print"/>
          <a:stretch>
            <a:fillRect/>
          </a:stretch>
        </p:blipFill>
        <p:spPr>
          <a:xfrm>
            <a:off x="457200" y="2743200"/>
            <a:ext cx="4040188" cy="3366823"/>
          </a:xfrm>
        </p:spPr>
      </p:pic>
      <p:sp>
        <p:nvSpPr>
          <p:cNvPr id="5" name="Text Placeholder 4"/>
          <p:cNvSpPr>
            <a:spLocks noGrp="1"/>
          </p:cNvSpPr>
          <p:nvPr>
            <p:ph type="body" sz="quarter" idx="3"/>
          </p:nvPr>
        </p:nvSpPr>
        <p:spPr>
          <a:xfrm>
            <a:off x="4648200" y="6096000"/>
            <a:ext cx="4041775" cy="639762"/>
          </a:xfrm>
        </p:spPr>
        <p:txBody>
          <a:bodyPr>
            <a:normAutofit fontScale="92500" lnSpcReduction="20000"/>
          </a:bodyPr>
          <a:lstStyle/>
          <a:p>
            <a:r>
              <a:rPr lang="en-US" dirty="0" smtClean="0"/>
              <a:t>High (magenta) and Low (cyan) Acute Stress</a:t>
            </a:r>
            <a:endParaRPr lang="en-US" dirty="0"/>
          </a:p>
        </p:txBody>
      </p:sp>
      <p:pic>
        <p:nvPicPr>
          <p:cNvPr id="8" name="Content Placeholder 7" descr="AcuteHiLow.tif"/>
          <p:cNvPicPr>
            <a:picLocks noGrp="1" noChangeAspect="1"/>
          </p:cNvPicPr>
          <p:nvPr>
            <p:ph sz="quarter" idx="4"/>
          </p:nvPr>
        </p:nvPicPr>
        <p:blipFill>
          <a:blip r:embed="rId3" cstate="print"/>
          <a:stretch>
            <a:fillRect/>
          </a:stretch>
        </p:blipFill>
        <p:spPr>
          <a:xfrm>
            <a:off x="4648200" y="2743200"/>
            <a:ext cx="4041775" cy="3368146"/>
          </a:xfrm>
        </p:spPr>
      </p:pic>
      <p:sp>
        <p:nvSpPr>
          <p:cNvPr id="9" name="TextBox 8"/>
          <p:cNvSpPr txBox="1"/>
          <p:nvPr/>
        </p:nvSpPr>
        <p:spPr>
          <a:xfrm>
            <a:off x="838200" y="1143000"/>
            <a:ext cx="7086600" cy="1477328"/>
          </a:xfrm>
          <a:prstGeom prst="rect">
            <a:avLst/>
          </a:prstGeom>
          <a:noFill/>
        </p:spPr>
        <p:txBody>
          <a:bodyPr wrap="square" rtlCol="0">
            <a:spAutoFit/>
          </a:bodyPr>
          <a:lstStyle/>
          <a:p>
            <a:r>
              <a:rPr lang="en-US" dirty="0" smtClean="0"/>
              <a:t>Statistics were computed for each dataset using masking to filter out values for land masses and areas experiencing less than 1 Degree Week Heating.  Following </a:t>
            </a:r>
            <a:r>
              <a:rPr lang="en-US" dirty="0" err="1" smtClean="0"/>
              <a:t>Mumby’s</a:t>
            </a:r>
            <a:r>
              <a:rPr lang="en-US" dirty="0" smtClean="0"/>
              <a:t> suggestion, thresholds were created marking the upper and lower third of the filtered data. The thresholds were then used to compute regions of interest.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t>Categories Formed by Intersecting ROIs</a:t>
            </a:r>
            <a:endParaRPr lang="en-US" sz="2400" dirty="0"/>
          </a:p>
        </p:txBody>
      </p:sp>
      <p:pic>
        <p:nvPicPr>
          <p:cNvPr id="4" name="Content Placeholder 9" descr="FinalCategorization.tif"/>
          <p:cNvPicPr>
            <a:picLocks noGrp="1" noChangeAspect="1"/>
          </p:cNvPicPr>
          <p:nvPr>
            <p:ph idx="1"/>
          </p:nvPr>
        </p:nvPicPr>
        <p:blipFill>
          <a:blip r:embed="rId2" cstate="print"/>
          <a:stretch>
            <a:fillRect/>
          </a:stretch>
        </p:blipFill>
        <p:spPr>
          <a:xfrm>
            <a:off x="3429000" y="1600200"/>
            <a:ext cx="5431156" cy="4525963"/>
          </a:xfrm>
        </p:spPr>
      </p:pic>
      <p:sp>
        <p:nvSpPr>
          <p:cNvPr id="5" name="Text Placeholder 7"/>
          <p:cNvSpPr txBox="1">
            <a:spLocks/>
          </p:cNvSpPr>
          <p:nvPr/>
        </p:nvSpPr>
        <p:spPr>
          <a:xfrm>
            <a:off x="685800" y="914400"/>
            <a:ext cx="8001000" cy="639762"/>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Four categories described by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Mumby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were formed by intersecting regions of interest. The results (and key) are shown below.</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6"/>
          <p:cNvSpPr txBox="1">
            <a:spLocks/>
          </p:cNvSpPr>
          <p:nvPr/>
        </p:nvSpPr>
        <p:spPr>
          <a:xfrm>
            <a:off x="0" y="1219200"/>
            <a:ext cx="4268788" cy="5638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rgbClr val="0033CC"/>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rgbClr val="0033CC"/>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33CC"/>
                </a:solidFill>
                <a:effectLst/>
                <a:uLnTx/>
                <a:uFillTx/>
                <a:latin typeface="+mn-lt"/>
                <a:ea typeface="+mn-ea"/>
                <a:cs typeface="+mn-cs"/>
              </a:rPr>
              <a:t>High Chronic/Low Acute </a:t>
            </a:r>
          </a:p>
          <a:p>
            <a:pPr marL="342900" lvl="0" indent="-342900">
              <a:spcBef>
                <a:spcPct val="20000"/>
              </a:spcBef>
              <a:buFont typeface="Arial" pitchFamily="34" charset="0"/>
              <a:buChar char="•"/>
              <a:defRPr/>
            </a:pPr>
            <a:r>
              <a:rPr lang="en-US" sz="2000" dirty="0" smtClean="0">
                <a:solidFill>
                  <a:srgbClr val="FFFF00"/>
                </a:solidFill>
              </a:rPr>
              <a:t>High Chronic/ High Acute</a:t>
            </a:r>
          </a:p>
          <a:p>
            <a:pPr marL="342900" lvl="0" indent="-342900">
              <a:spcBef>
                <a:spcPct val="20000"/>
              </a:spcBef>
              <a:buFont typeface="Arial" pitchFamily="34" charset="0"/>
              <a:buChar char="•"/>
              <a:defRPr/>
            </a:pPr>
            <a:r>
              <a:rPr lang="en-US" sz="2000" dirty="0" smtClean="0">
                <a:solidFill>
                  <a:schemeClr val="accent5">
                    <a:lumMod val="50000"/>
                  </a:schemeClr>
                </a:solidFill>
              </a:rPr>
              <a:t>Low Chronic/Low Acute</a:t>
            </a:r>
            <a:endParaRPr kumimoji="0" lang="en-US" sz="2000" b="0" i="0" u="none" strike="noStrike" kern="1200" cap="none" spc="0" normalizeH="0" baseline="0" noProof="0" dirty="0" smtClean="0">
              <a:ln>
                <a:noFill/>
              </a:ln>
              <a:solidFill>
                <a:srgbClr val="0033CC"/>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FF0000"/>
                </a:solidFill>
                <a:effectLst/>
                <a:uLnTx/>
                <a:uFillTx/>
                <a:latin typeface="+mn-lt"/>
                <a:ea typeface="+mn-ea"/>
                <a:cs typeface="+mn-cs"/>
              </a:rPr>
              <a:t>Low Chronic/High Acute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2442</TotalTime>
  <Words>963</Words>
  <Application>Microsoft Office PowerPoint</Application>
  <PresentationFormat>On-screen Show (4:3)</PresentationFormat>
  <Paragraphs>55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Assessing the Sensitivity to Thermal Stress of Caribbean Reefs Following Recent Global Bleaching Events Benjamin Kon SUR5386 – Image Processing and Remote Sensing 4/25/2018 </vt:lpstr>
      <vt:lpstr>Roatan, Honduras, 2011 – Photo by Benjamin Kon</vt:lpstr>
      <vt:lpstr>Problem and Relevant Literature</vt:lpstr>
      <vt:lpstr>Problem, continued.</vt:lpstr>
      <vt:lpstr>Methodology</vt:lpstr>
      <vt:lpstr>Methodology, continued</vt:lpstr>
      <vt:lpstr>Creation of Spatial Subsets</vt:lpstr>
      <vt:lpstr>ROIs Defined Using Thresholds Determined by Statistics.</vt:lpstr>
      <vt:lpstr>Categories Formed by Intersecting ROIs</vt:lpstr>
      <vt:lpstr>Discussion</vt:lpstr>
      <vt:lpstr>Discussion, continued</vt:lpstr>
      <vt:lpstr>Conclusion</vt:lpstr>
      <vt:lpstr>References</vt:lpstr>
      <vt:lpstr>References,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46</cp:revision>
  <dcterms:created xsi:type="dcterms:W3CDTF">2018-04-23T17:48:35Z</dcterms:created>
  <dcterms:modified xsi:type="dcterms:W3CDTF">2018-04-25T23:57:53Z</dcterms:modified>
</cp:coreProperties>
</file>